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0" r:id="rId2"/>
    <p:sldId id="293" r:id="rId3"/>
    <p:sldId id="296" r:id="rId4"/>
    <p:sldId id="284" r:id="rId5"/>
    <p:sldId id="265" r:id="rId6"/>
    <p:sldId id="292" r:id="rId7"/>
    <p:sldId id="291" r:id="rId8"/>
    <p:sldId id="258" r:id="rId9"/>
    <p:sldId id="290" r:id="rId10"/>
    <p:sldId id="289" r:id="rId11"/>
    <p:sldId id="274" r:id="rId12"/>
    <p:sldId id="297" r:id="rId13"/>
    <p:sldId id="278" r:id="rId14"/>
    <p:sldId id="299" r:id="rId15"/>
    <p:sldId id="30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2" autoAdjust="0"/>
    <p:restoredTop sz="94641"/>
  </p:normalViewPr>
  <p:slideViewPr>
    <p:cSldViewPr snapToGrid="0" snapToObjects="1">
      <p:cViewPr>
        <p:scale>
          <a:sx n="100" d="100"/>
          <a:sy n="100" d="100"/>
        </p:scale>
        <p:origin x="-354" y="-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5" d="100"/>
          <a:sy n="155" d="100"/>
        </p:scale>
        <p:origin x="678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69CC-CA8B-0048-9058-F1E1804F80DB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6852D-6D8B-8942-A220-3DEB05B49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3A97A-2F18-0141-A124-3B7E580B60E1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8AF78-C400-2E42-BD63-44DD48418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67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8AF78-C400-2E42-BD63-44DD48418D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9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F596-E485-4366-AF8F-F6CA391BBCD3}" type="datetime3">
              <a:rPr lang="en-US" smtClean="0"/>
              <a:t>22 June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375557" cy="365125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1C8EDFF-0D79-044B-BDA7-DF95BCA5F8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" y="6066503"/>
            <a:ext cx="12192000" cy="791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5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311" y="457200"/>
            <a:ext cx="6561586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1565-88D5-4126-9AED-C40E84164471}" type="datetime3">
              <a:rPr lang="en-US" smtClean="0"/>
              <a:t>22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650815" cy="365125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1C8EDFF-0D79-044B-BDA7-DF95BCA5F8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030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0690"/>
            <a:ext cx="10515600" cy="8023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A858-5D42-48B4-9744-7689426E8C7D}" type="datetime3">
              <a:rPr lang="en-US" smtClean="0"/>
              <a:t>22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658979" cy="365125"/>
          </a:xfrm>
          <a:prstGeom prst="rect">
            <a:avLst/>
          </a:prstGeom>
        </p:spPr>
        <p:txBody>
          <a:bodyPr/>
          <a:lstStyle/>
          <a:p>
            <a:fld id="{B1C8EDFF-0D79-044B-BDA7-DF95BCA5F8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8608A40E-A134-412B-816F-25C79854614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4295" y="1151164"/>
            <a:ext cx="5690948" cy="5194203"/>
          </a:xfrm>
        </p:spPr>
        <p:txBody>
          <a:bodyPr wrap="square" lIns="36000" tIns="36000" rIns="36000" bIns="36000">
            <a:normAutofit/>
          </a:bodyPr>
          <a:lstStyle>
            <a:lvl1pPr>
              <a:tabLst>
                <a:tab pos="5470525" algn="r"/>
              </a:tabLst>
              <a:defRPr/>
            </a:lvl1pPr>
          </a:lstStyle>
          <a:p>
            <a:pPr lvl="0"/>
            <a:r>
              <a:rPr lang="en-US" dirty="0" err="1"/>
              <a:t>Fgbfgbfgbfgbfgbfgbfgbffgfg</a:t>
            </a:r>
            <a:r>
              <a:rPr lang="en-US" dirty="0"/>
              <a:t> </a:t>
            </a:r>
            <a:r>
              <a:rPr lang="en-US" dirty="0" err="1"/>
              <a:t>fgb</a:t>
            </a:r>
            <a:r>
              <a:rPr lang="en-US" dirty="0"/>
              <a:t> </a:t>
            </a:r>
            <a:r>
              <a:rPr lang="en-US" dirty="0" err="1"/>
              <a:t>fgb</a:t>
            </a:r>
            <a:r>
              <a:rPr lang="en-US" dirty="0"/>
              <a:t> </a:t>
            </a:r>
            <a:r>
              <a:rPr lang="en-US" dirty="0" err="1"/>
              <a:t>fgbClick</a:t>
            </a:r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xmlns="" id="{C0475C34-DB30-46A9-8898-545D16413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1151164"/>
            <a:ext cx="5685504" cy="51942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4562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296" y="1190203"/>
            <a:ext cx="5685502" cy="4541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4295" y="1714500"/>
            <a:ext cx="5690948" cy="4630867"/>
          </a:xfrm>
        </p:spPr>
        <p:txBody>
          <a:bodyPr wrap="square" lIns="36000" tIns="36000" rIns="36000" bIns="36000">
            <a:normAutofit/>
          </a:bodyPr>
          <a:lstStyle>
            <a:lvl1pPr>
              <a:tabLst>
                <a:tab pos="5470525" algn="r"/>
              </a:tabLst>
              <a:defRPr/>
            </a:lvl1pPr>
          </a:lstStyle>
          <a:p>
            <a:pPr lvl="0"/>
            <a:r>
              <a:rPr lang="en-US" dirty="0" err="1"/>
              <a:t>Fgbfgbfgbfgbfgbfgbfgbffgfg</a:t>
            </a:r>
            <a:r>
              <a:rPr lang="en-US" dirty="0"/>
              <a:t> </a:t>
            </a:r>
            <a:r>
              <a:rPr lang="en-US" dirty="0" err="1"/>
              <a:t>fgb</a:t>
            </a:r>
            <a:r>
              <a:rPr lang="en-US" dirty="0"/>
              <a:t> </a:t>
            </a:r>
            <a:r>
              <a:rPr lang="en-US" dirty="0" err="1"/>
              <a:t>fgb</a:t>
            </a:r>
            <a:r>
              <a:rPr lang="en-US" dirty="0"/>
              <a:t> </a:t>
            </a:r>
            <a:r>
              <a:rPr lang="en-US" dirty="0" err="1"/>
              <a:t>fgbClick</a:t>
            </a:r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1188571"/>
            <a:ext cx="5685505" cy="45574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1714500"/>
            <a:ext cx="5685504" cy="46308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4107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667144" cy="365125"/>
          </a:xfrm>
          <a:prstGeom prst="rect">
            <a:avLst/>
          </a:prstGeom>
        </p:spPr>
        <p:txBody>
          <a:bodyPr/>
          <a:lstStyle/>
          <a:p>
            <a:fld id="{B1C8EDFF-0D79-044B-BDA7-DF95BCA5F8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xmlns="" id="{7B12699A-24BF-4CD3-AFEC-7174B2C6A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4108"/>
            <a:ext cx="1905000" cy="365125"/>
          </a:xfrm>
        </p:spPr>
        <p:txBody>
          <a:bodyPr/>
          <a:lstStyle/>
          <a:p>
            <a:fld id="{B7E6E9FD-304C-4D7C-B9EE-CC81901490EA}" type="datetime3">
              <a:rPr lang="en-US" smtClean="0"/>
              <a:t>22 June 2019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37252B53-D385-4A1A-872B-021D0FF8B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690"/>
            <a:ext cx="11019504" cy="8023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851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8905"/>
            <a:ext cx="9144000" cy="194530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82606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7CAE3-429F-4280-9689-32EFAC19BA30}" type="datetime3">
              <a:rPr lang="en-US" smtClean="0"/>
              <a:t>22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667144" cy="365125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1C8EDFF-0D79-044B-BDA7-DF95BCA5F8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03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89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61369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6701-6B26-4921-A871-422142CC360E}" type="datetime3">
              <a:rPr lang="en-US" smtClean="0"/>
              <a:t>22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658979" cy="365125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1C8EDFF-0D79-044B-BDA7-DF95BCA5F8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742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82643"/>
            <a:ext cx="10087895" cy="677932"/>
          </a:xfrm>
          <a:prstGeom prst="rect">
            <a:avLst/>
          </a:prstGeom>
          <a:solidFill>
            <a:srgbClr val="E2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472" y="1082642"/>
            <a:ext cx="9418423" cy="67793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471" y="1850379"/>
            <a:ext cx="10850335" cy="44896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678A-4C4F-4907-A257-9B0C833EAA42}" type="datetime3">
              <a:rPr lang="en-US" smtClean="0"/>
              <a:t>22 June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658979" cy="365125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1C8EDFF-0D79-044B-BDA7-DF95BCA5F8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81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82643"/>
            <a:ext cx="10087895" cy="677932"/>
          </a:xfrm>
          <a:prstGeom prst="rect">
            <a:avLst/>
          </a:prstGeom>
          <a:solidFill>
            <a:srgbClr val="E2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472" y="1082642"/>
            <a:ext cx="9418423" cy="67793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472" y="1850379"/>
            <a:ext cx="5426528" cy="44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2925-944A-427B-ACC7-A73AAF803CD3}" type="datetime3">
              <a:rPr lang="en-US" smtClean="0"/>
              <a:t>22 June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658980" cy="365125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1C8EDFF-0D79-044B-BDA7-DF95BCA5F8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62E2693-197D-4095-BD6D-481166E74067}"/>
              </a:ext>
            </a:extLst>
          </p:cNvPr>
          <p:cNvSpPr/>
          <p:nvPr userDrawn="1"/>
        </p:nvSpPr>
        <p:spPr>
          <a:xfrm>
            <a:off x="6302729" y="1849258"/>
            <a:ext cx="220929" cy="4489642"/>
          </a:xfrm>
          <a:prstGeom prst="rect">
            <a:avLst/>
          </a:prstGeom>
          <a:solidFill>
            <a:srgbClr val="E2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35B1572B-9103-4D04-849A-2111179E2F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523658" y="1848138"/>
            <a:ext cx="4998870" cy="44918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06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7996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8245" y="320675"/>
            <a:ext cx="4358672" cy="10042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8244" y="1324907"/>
            <a:ext cx="4358672" cy="50174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D9D0-D554-4303-9791-DCD7308E8EF2}" type="datetime3">
              <a:rPr lang="en-US" smtClean="0"/>
              <a:t>22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92" y="6356350"/>
            <a:ext cx="680091" cy="365125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1C8EDFF-0D79-044B-BDA7-DF95BCA5F8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799699" y="0"/>
            <a:ext cx="220929" cy="6858000"/>
          </a:xfrm>
          <a:prstGeom prst="rect">
            <a:avLst/>
          </a:prstGeom>
          <a:solidFill>
            <a:srgbClr val="E2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42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1809" y="0"/>
            <a:ext cx="67996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0675"/>
            <a:ext cx="4358672" cy="10042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199" y="1324907"/>
            <a:ext cx="4358672" cy="50174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D9D0-D554-4303-9791-DCD7308E8EF2}" type="datetime3">
              <a:rPr lang="en-US" smtClean="0"/>
              <a:t>22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92" y="6356350"/>
            <a:ext cx="680091" cy="365125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1C8EDFF-0D79-044B-BDA7-DF95BCA5F8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196872" y="0"/>
            <a:ext cx="220929" cy="6858000"/>
          </a:xfrm>
          <a:prstGeom prst="rect">
            <a:avLst/>
          </a:prstGeom>
          <a:solidFill>
            <a:srgbClr val="E2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17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83773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0341-3C19-4210-8C39-7F11BEF888AE}" type="datetime3">
              <a:rPr lang="en-US" smtClean="0"/>
              <a:t>22 June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35574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650815" cy="365125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1C8EDFF-0D79-044B-BDA7-DF95BCA5F8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65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311" y="457200"/>
            <a:ext cx="6561586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4B8E-C114-44C6-984F-797598FF952B}" type="datetime3">
              <a:rPr lang="en-US" smtClean="0"/>
              <a:t>22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375557" cy="365125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1C8EDFF-0D79-044B-BDA7-DF95BCA5F8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AB404684-D3DF-4AC7-A5C7-668980C3818F}"/>
              </a:ext>
            </a:extLst>
          </p:cNvPr>
          <p:cNvSpPr/>
          <p:nvPr userDrawn="1"/>
        </p:nvSpPr>
        <p:spPr>
          <a:xfrm>
            <a:off x="0" y="1082643"/>
            <a:ext cx="5050311" cy="677932"/>
          </a:xfrm>
          <a:prstGeom prst="rect">
            <a:avLst/>
          </a:prstGeom>
          <a:solidFill>
            <a:srgbClr val="E2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F3FC8912-5709-46BB-9D14-47710EC00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72" y="1082642"/>
            <a:ext cx="4498521" cy="67793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106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91874"/>
            <a:ext cx="10515600" cy="802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77914"/>
            <a:ext cx="10515600" cy="4962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108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lang="en-US" sz="12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62CD0-9EE6-480C-A86F-3B87542C3C53}" type="datetime3">
              <a:rPr lang="en-US" smtClean="0"/>
              <a:t>22 June 2019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lang="he-IL"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492" y="6041572"/>
            <a:ext cx="668593" cy="809066"/>
          </a:xfrm>
          <a:prstGeom prst="rect">
            <a:avLst/>
          </a:prstGeom>
          <a:solidFill>
            <a:srgbClr val="E2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59" y="6492875"/>
            <a:ext cx="1606923" cy="252837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xmlns="" id="{30145E68-F4FD-4232-9B33-0AE27AD80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1" y="6356349"/>
            <a:ext cx="668593" cy="365125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1C8EDFF-0D79-044B-BDA7-DF95BCA5F8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5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1" r:id="rId3"/>
    <p:sldLayoutId id="2147483650" r:id="rId4"/>
    <p:sldLayoutId id="2147483660" r:id="rId5"/>
    <p:sldLayoutId id="2147483657" r:id="rId6"/>
    <p:sldLayoutId id="2147483661" r:id="rId7"/>
    <p:sldLayoutId id="2147483654" r:id="rId8"/>
    <p:sldLayoutId id="2147483659" r:id="rId9"/>
    <p:sldLayoutId id="2147483656" r:id="rId10"/>
    <p:sldLayoutId id="2147483652" r:id="rId11"/>
    <p:sldLayoutId id="2147483653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20300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20300"/>
        </a:buClr>
        <a:buFont typeface="Courier New" charset="0"/>
        <a:buChar char="o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20300"/>
        </a:buClr>
        <a:buFont typeface="Courier New" charset="0"/>
        <a:buChar char="o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20300"/>
        </a:buClr>
        <a:buFont typeface="Courier New" charset="0"/>
        <a:buChar char="o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20300"/>
        </a:buClr>
        <a:buFont typeface="Courier New" charset="0"/>
        <a:buChar char="o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20300"/>
        </a:buClr>
        <a:buFont typeface="Courier New" charset="0"/>
        <a:buChar char="o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13.png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8.xml"/><Relationship Id="rId1" Type="http://schemas.openxmlformats.org/officeDocument/2006/relationships/slideLayout" Target="../slideLayouts/slideLayout4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694"/>
          </a:xfrm>
          <a:prstGeom prst="rect">
            <a:avLst/>
          </a:prstGeom>
          <a:gradFill>
            <a:gsLst>
              <a:gs pos="0">
                <a:srgbClr val="E20300">
                  <a:lumMod val="84000"/>
                  <a:lumOff val="16000"/>
                </a:srgbClr>
              </a:gs>
              <a:gs pos="31000">
                <a:schemeClr val="accent1">
                  <a:lumMod val="45000"/>
                  <a:lumOff val="55000"/>
                </a:schemeClr>
              </a:gs>
              <a:gs pos="5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8" name="TextBox 7"/>
          <p:cNvSpPr txBox="1"/>
          <p:nvPr/>
        </p:nvSpPr>
        <p:spPr>
          <a:xfrm>
            <a:off x="303325" y="828208"/>
            <a:ext cx="7017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>
                    <a:alpha val="78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2019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3295F1DC-5982-466C-9751-F6D85EE438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00"/>
          <a:stretch/>
        </p:blipFill>
        <p:spPr>
          <a:xfrm>
            <a:off x="4135330" y="0"/>
            <a:ext cx="10731044" cy="7018694"/>
          </a:xfrm>
          <a:prstGeom prst="trapezoid">
            <a:avLst>
              <a:gd name="adj" fmla="val 37608"/>
            </a:avLst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xmlns="" id="{BC315C0A-F7C5-4E2C-B8A0-1DD13AC0774A}"/>
              </a:ext>
            </a:extLst>
          </p:cNvPr>
          <p:cNvSpPr/>
          <p:nvPr/>
        </p:nvSpPr>
        <p:spPr>
          <a:xfrm>
            <a:off x="4581525" y="3227100"/>
            <a:ext cx="91860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     Benefits of</a:t>
            </a:r>
          </a:p>
          <a:p>
            <a:r>
              <a:rPr lang="en-US" sz="5400" b="1" dirty="0"/>
              <a:t>          implementing</a:t>
            </a:r>
          </a:p>
          <a:p>
            <a:pPr algn="ctr"/>
            <a:r>
              <a:rPr lang="en-US" sz="5400" b="1" dirty="0"/>
              <a:t> nickel tablets</a:t>
            </a:r>
            <a:endParaRPr lang="he-IL" sz="5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71450" y="660348"/>
            <a:ext cx="626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E20300"/>
                </a:solidFill>
                <a:latin typeface="Arial" charset="0"/>
                <a:ea typeface="Arial" charset="0"/>
                <a:cs typeface="Arial" charset="0"/>
              </a:rPr>
              <a:t>TECHNODEL</a:t>
            </a:r>
          </a:p>
        </p:txBody>
      </p:sp>
      <p:pic>
        <p:nvPicPr>
          <p:cNvPr id="11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EF585121-D6D7-4254-BAB3-E35CF4809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226" y="6107531"/>
            <a:ext cx="520041" cy="616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475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>
            <a:hlinkClick r:id="rId2" action="ppaction://hlinksldjump"/>
            <a:extLst>
              <a:ext uri="{FF2B5EF4-FFF2-40B4-BE49-F238E27FC236}">
                <a16:creationId xmlns:a16="http://schemas.microsoft.com/office/drawing/2014/main" xmlns="" id="{5A851CC3-0E23-4B76-9C97-9A3F1014D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5" y="1040875"/>
            <a:ext cx="742215" cy="624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hlinkClick r:id="rId4" action="ppaction://hlinksldjump"/>
            <a:extLst>
              <a:ext uri="{FF2B5EF4-FFF2-40B4-BE49-F238E27FC236}">
                <a16:creationId xmlns:a16="http://schemas.microsoft.com/office/drawing/2014/main" xmlns="" id="{4F85EC35-6F20-4D9A-8E82-663DB066F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7921" y="1023994"/>
            <a:ext cx="737359" cy="72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hlinkClick r:id="rId6" action="ppaction://hlinksldjump"/>
            <a:extLst>
              <a:ext uri="{FF2B5EF4-FFF2-40B4-BE49-F238E27FC236}">
                <a16:creationId xmlns:a16="http://schemas.microsoft.com/office/drawing/2014/main" xmlns="" id="{94FDCAE9-6BFA-4DCA-A539-18538831B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7987" y="1040875"/>
            <a:ext cx="722236" cy="722236"/>
          </a:xfrm>
          <a:prstGeom prst="rect">
            <a:avLst/>
          </a:prstGeom>
        </p:spPr>
      </p:pic>
      <p:sp>
        <p:nvSpPr>
          <p:cNvPr id="10" name="מציין מיקום טקסט 9">
            <a:extLst>
              <a:ext uri="{FF2B5EF4-FFF2-40B4-BE49-F238E27FC236}">
                <a16:creationId xmlns:a16="http://schemas.microsoft.com/office/drawing/2014/main" xmlns="" id="{A84C8A63-660A-48D2-AAA6-67CEFC375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9967" y="1210771"/>
            <a:ext cx="3127295" cy="454114"/>
          </a:xfrm>
        </p:spPr>
        <p:txBody>
          <a:bodyPr/>
          <a:lstStyle/>
          <a:p>
            <a:r>
              <a:rPr lang="en-US" u="sng" dirty="0"/>
              <a:t>Zinc-nickel alloy</a:t>
            </a:r>
            <a:endParaRPr lang="he-IL" u="sng" dirty="0"/>
          </a:p>
        </p:txBody>
      </p:sp>
      <p:sp>
        <p:nvSpPr>
          <p:cNvPr id="12" name="מציין מיקום טקסט 11">
            <a:extLst>
              <a:ext uri="{FF2B5EF4-FFF2-40B4-BE49-F238E27FC236}">
                <a16:creationId xmlns:a16="http://schemas.microsoft.com/office/drawing/2014/main" xmlns="" id="{9DC6E057-2187-4B5D-AF6E-059C56DAE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74737" y="1197133"/>
            <a:ext cx="3372731" cy="455746"/>
          </a:xfrm>
        </p:spPr>
        <p:txBody>
          <a:bodyPr/>
          <a:lstStyle/>
          <a:p>
            <a:r>
              <a:rPr lang="en-US" u="sng" dirty="0"/>
              <a:t>Nickel tablets</a:t>
            </a:r>
            <a:endParaRPr lang="he-IL" u="sng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xmlns="" id="{81E6A9F3-DF14-4D7B-A3F5-CD4BCE093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EDFF-0D79-044B-BDA7-DF95BCA5F82C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xmlns="" id="{A958C134-CAA8-433D-B05E-9B2FCAA9D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FED1-343C-421F-9843-5FE3EE150DC7}" type="datetime3">
              <a:rPr lang="en-US" smtClean="0"/>
              <a:t>22 June 2019</a:t>
            </a:fld>
            <a:endParaRPr lang="en-US"/>
          </a:p>
        </p:txBody>
      </p:sp>
      <p:sp>
        <p:nvSpPr>
          <p:cNvPr id="9" name="כותרת 8">
            <a:extLst>
              <a:ext uri="{FF2B5EF4-FFF2-40B4-BE49-F238E27FC236}">
                <a16:creationId xmlns:a16="http://schemas.microsoft.com/office/drawing/2014/main" xmlns="" id="{6EA63397-38E1-4697-9BE1-97685289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95" y="190690"/>
            <a:ext cx="11523409" cy="802368"/>
          </a:xfrm>
        </p:spPr>
        <p:txBody>
          <a:bodyPr>
            <a:noAutofit/>
          </a:bodyPr>
          <a:lstStyle/>
          <a:p>
            <a:r>
              <a:rPr lang="en-US" sz="3600" u="sng" dirty="0"/>
              <a:t>Zinc-nickel alloying methods - comparative analysis</a:t>
            </a:r>
            <a:endParaRPr lang="he-IL" sz="3600" u="sng" dirty="0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xmlns="" id="{3298D27A-5B1F-4F53-ABF7-250120DCC575}"/>
              </a:ext>
            </a:extLst>
          </p:cNvPr>
          <p:cNvGrpSpPr/>
          <p:nvPr/>
        </p:nvGrpSpPr>
        <p:grpSpPr>
          <a:xfrm>
            <a:off x="5147442" y="1190203"/>
            <a:ext cx="3262982" cy="5163905"/>
            <a:chOff x="4036976" y="1192444"/>
            <a:chExt cx="3953639" cy="5163905"/>
          </a:xfrm>
        </p:grpSpPr>
        <p:sp>
          <p:nvSpPr>
            <p:cNvPr id="14" name="מציין מיקום טקסט 9">
              <a:extLst>
                <a:ext uri="{FF2B5EF4-FFF2-40B4-BE49-F238E27FC236}">
                  <a16:creationId xmlns:a16="http://schemas.microsoft.com/office/drawing/2014/main" xmlns="" id="{D18AE969-19A8-4C76-B26A-C3B0BF99F7CB}"/>
                </a:ext>
              </a:extLst>
            </p:cNvPr>
            <p:cNvSpPr txBox="1">
              <a:spLocks/>
            </p:cNvSpPr>
            <p:nvPr/>
          </p:nvSpPr>
          <p:spPr>
            <a:xfrm>
              <a:off x="4036976" y="1192444"/>
              <a:ext cx="3789232" cy="45411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E20300"/>
                </a:buClr>
                <a:buFont typeface="Courier New" charset="0"/>
                <a:buNone/>
                <a:defRPr sz="2400"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20300"/>
                </a:buClr>
                <a:buFont typeface="Courier New" charset="0"/>
                <a:buNone/>
                <a:defRPr sz="2000"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20300"/>
                </a:buClr>
                <a:buFont typeface="Courier New" charset="0"/>
                <a:buNone/>
                <a:defRPr sz="1800"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20300"/>
                </a:buClr>
                <a:buFont typeface="Courier New" charset="0"/>
                <a:buNone/>
                <a:defRPr sz="1600"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20300"/>
                </a:buClr>
                <a:buFont typeface="Courier New" charset="0"/>
                <a:buNone/>
                <a:defRPr sz="1600"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u="sng" dirty="0"/>
                <a:t>Nickel injection</a:t>
              </a:r>
              <a:endParaRPr lang="he-IL" u="sng" dirty="0"/>
            </a:p>
          </p:txBody>
        </p:sp>
        <p:sp>
          <p:nvSpPr>
            <p:cNvPr id="16" name="מציין מיקום תוכן 12">
              <a:extLst>
                <a:ext uri="{FF2B5EF4-FFF2-40B4-BE49-F238E27FC236}">
                  <a16:creationId xmlns:a16="http://schemas.microsoft.com/office/drawing/2014/main" xmlns="" id="{5A36D2D9-7733-44E4-AD5F-A2B29EF6B034}"/>
                </a:ext>
              </a:extLst>
            </p:cNvPr>
            <p:cNvSpPr txBox="1">
              <a:spLocks/>
            </p:cNvSpPr>
            <p:nvPr/>
          </p:nvSpPr>
          <p:spPr>
            <a:xfrm>
              <a:off x="4197753" y="1725482"/>
              <a:ext cx="3792862" cy="46308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E20300"/>
                </a:buClr>
                <a:buFont typeface="Courier New" charset="0"/>
                <a:buChar char="o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20300"/>
                </a:buClr>
                <a:buFont typeface="Courier New" charset="0"/>
                <a:buChar char="o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20300"/>
                </a:buClr>
                <a:buFont typeface="Courier New" charset="0"/>
                <a:buChar char="o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20300"/>
                </a:buClr>
                <a:buFont typeface="Courier New" charset="0"/>
                <a:buChar char="o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20300"/>
                </a:buClr>
                <a:buFont typeface="Courier New" charset="0"/>
                <a:buChar char="o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he-IL" dirty="0"/>
            </a:p>
          </p:txBody>
        </p:sp>
      </p:grpSp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xmlns="" id="{9ECF23B9-4137-43D4-B94B-BD13FFA4D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550728"/>
              </p:ext>
            </p:extLst>
          </p:nvPr>
        </p:nvGraphicFramePr>
        <p:xfrm>
          <a:off x="461319" y="1833473"/>
          <a:ext cx="11036675" cy="4191370"/>
        </p:xfrm>
        <a:graphic>
          <a:graphicData uri="http://schemas.openxmlformats.org/drawingml/2006/table">
            <a:tbl>
              <a:tblPr rtl="1" firstRow="1" bandRow="1">
                <a:tableStyleId>{2D5ABB26-0587-4C30-8999-92F81FD0307C}</a:tableStyleId>
              </a:tblPr>
              <a:tblGrid>
                <a:gridCol w="3194254">
                  <a:extLst>
                    <a:ext uri="{9D8B030D-6E8A-4147-A177-3AD203B41FA5}">
                      <a16:colId xmlns:a16="http://schemas.microsoft.com/office/drawing/2014/main" xmlns="" val="489904182"/>
                    </a:ext>
                  </a:extLst>
                </a:gridCol>
                <a:gridCol w="3113549">
                  <a:extLst>
                    <a:ext uri="{9D8B030D-6E8A-4147-A177-3AD203B41FA5}">
                      <a16:colId xmlns:a16="http://schemas.microsoft.com/office/drawing/2014/main" xmlns="" val="3392102520"/>
                    </a:ext>
                  </a:extLst>
                </a:gridCol>
                <a:gridCol w="3064829">
                  <a:extLst>
                    <a:ext uri="{9D8B030D-6E8A-4147-A177-3AD203B41FA5}">
                      <a16:colId xmlns:a16="http://schemas.microsoft.com/office/drawing/2014/main" xmlns="" val="4274745035"/>
                    </a:ext>
                  </a:extLst>
                </a:gridCol>
                <a:gridCol w="1664043">
                  <a:extLst>
                    <a:ext uri="{9D8B030D-6E8A-4147-A177-3AD203B41FA5}">
                      <a16:colId xmlns:a16="http://schemas.microsoft.com/office/drawing/2014/main" xmlns="" val="4279543370"/>
                    </a:ext>
                  </a:extLst>
                </a:gridCol>
              </a:tblGrid>
              <a:tr h="747130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0.9-1.5 kg</a:t>
                      </a:r>
                      <a:endParaRPr lang="he-IL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1.7-1.9 kg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1.7 kg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Nickel amount </a:t>
                      </a:r>
                    </a:p>
                    <a:p>
                      <a:pPr algn="l" rtl="1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(per ton of Zn,</a:t>
                      </a:r>
                    </a:p>
                    <a:p>
                      <a:pPr algn="l" rtl="1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 for 0.05%)</a:t>
                      </a:r>
                      <a:endParaRPr lang="he-IL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29911355"/>
                  </a:ext>
                </a:extLst>
              </a:tr>
              <a:tr h="747130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Up to 2 days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Up to 2 days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Weeks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Initial charging</a:t>
                      </a:r>
                      <a:endParaRPr lang="he-IL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99749740"/>
                  </a:ext>
                </a:extLst>
              </a:tr>
              <a:tr h="747130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Very simple</a:t>
                      </a:r>
                      <a:endParaRPr lang="he-IL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High complexity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Medium complexity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Process simplicity, machinery </a:t>
                      </a:r>
                      <a:endParaRPr lang="he-IL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47352143"/>
                  </a:ext>
                </a:extLst>
              </a:tr>
              <a:tr h="747130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Very high</a:t>
                      </a:r>
                      <a:endParaRPr lang="he-IL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Medium 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Low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Nickel concentration control flexibility</a:t>
                      </a:r>
                      <a:endParaRPr lang="he-IL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92599472"/>
                  </a:ext>
                </a:extLst>
              </a:tr>
              <a:tr h="747130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Low</a:t>
                      </a:r>
                      <a:endParaRPr lang="he-IL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Medium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High</a:t>
                      </a:r>
                      <a:endParaRPr lang="he-I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Monthly spending on nickel</a:t>
                      </a:r>
                      <a:endParaRPr lang="he-IL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02422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56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B6639B1D-D89D-4B4E-A14C-F707C3CE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Nickel loss during bath alloying operation (1)</a:t>
            </a:r>
            <a:endParaRPr lang="he-IL" sz="3200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23AD527B-2ED4-44E8-B716-F3F35B35C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Zinc-nickel master alloy: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high local concentration of nickel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presence of hard dissolving zinc-nickel intermetallide at the alloy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reducing zinc temperature at the zone of master alloy local dissolving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Nickel powder: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practically impossible to control a local nickel concentration at the zone of injection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partial loss of nickel powder due to hard dissolving “oxidation skin” (usually a commercial nickel powder contain up to 8% of oxygen)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xmlns="" id="{955F5CC7-B9B9-4B36-8C08-A4438B59D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658979" cy="365125"/>
          </a:xfrm>
        </p:spPr>
        <p:txBody>
          <a:bodyPr/>
          <a:lstStyle/>
          <a:p>
            <a:fld id="{B1C8EDFF-0D79-044B-BDA7-DF95BCA5F8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xmlns="" id="{4F4A5495-F05F-4F75-ACE0-5D7C3A2C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A655-3DE7-4125-935D-15AEEDD31E8F}" type="datetime3">
              <a:rPr lang="en-US" smtClean="0"/>
              <a:t>22 June 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63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B6639B1D-D89D-4B4E-A14C-F707C3CE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Nickel loss during bath alloying operation (2)</a:t>
            </a:r>
            <a:endParaRPr lang="he-IL" sz="3200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23AD527B-2ED4-44E8-B716-F3F35B35C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471" y="1850379"/>
            <a:ext cx="10850335" cy="4489642"/>
          </a:xfrm>
        </p:spPr>
        <p:txBody>
          <a:bodyPr>
            <a:normAutofit/>
          </a:bodyPr>
          <a:lstStyle/>
          <a:p>
            <a:r>
              <a:rPr lang="en-US" dirty="0"/>
              <a:t>Nickel tablets Technodel - almost 100% dissolving nickel:</a:t>
            </a:r>
          </a:p>
          <a:p>
            <a:pPr lvl="1"/>
            <a:r>
              <a:rPr lang="en-US" dirty="0"/>
              <a:t>chemical components in tablet dissolve the “oxidation skin” of nickel powder</a:t>
            </a:r>
          </a:p>
          <a:p>
            <a:pPr lvl="1"/>
            <a:r>
              <a:rPr lang="en-US" dirty="0"/>
              <a:t>chemical components in tablet reduce a surface strange of zinc in the bath</a:t>
            </a:r>
          </a:p>
          <a:p>
            <a:pPr lvl="1"/>
            <a:r>
              <a:rPr lang="en-US" dirty="0"/>
              <a:t>fully controlled local nickel concentration at the dissolving zone</a:t>
            </a:r>
          </a:p>
          <a:p>
            <a:pPr lvl="1"/>
            <a:r>
              <a:rPr lang="en-US" dirty="0"/>
              <a:t>the whole depth of zinc bath is involved for nickel dissolving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Lost Nickel is found at dross:</a:t>
            </a:r>
          </a:p>
          <a:p>
            <a:r>
              <a:rPr lang="en-US" dirty="0"/>
              <a:t>Master alloy ZnNi0.5% – 	nickel content </a:t>
            </a:r>
            <a:r>
              <a:rPr lang="en-US" dirty="0">
                <a:solidFill>
                  <a:srgbClr val="FF0000"/>
                </a:solidFill>
              </a:rPr>
              <a:t>0.4-1% </a:t>
            </a:r>
          </a:p>
          <a:p>
            <a:r>
              <a:rPr lang="en-US" dirty="0"/>
              <a:t>Nickel tablet Technodel – 	nickel content </a:t>
            </a:r>
            <a:r>
              <a:rPr lang="en-US" dirty="0">
                <a:solidFill>
                  <a:srgbClr val="FF0000"/>
                </a:solidFill>
              </a:rPr>
              <a:t>0.2-0.25%</a:t>
            </a:r>
          </a:p>
          <a:p>
            <a:pPr lvl="1"/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xmlns="" id="{955F5CC7-B9B9-4B36-8C08-A4438B59D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658979" cy="365125"/>
          </a:xfrm>
        </p:spPr>
        <p:txBody>
          <a:bodyPr/>
          <a:lstStyle/>
          <a:p>
            <a:fld id="{B1C8EDFF-0D79-044B-BDA7-DF95BCA5F82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xmlns="" id="{4F4A5495-F05F-4F75-ACE0-5D7C3A2C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A655-3DE7-4125-935D-15AEEDD31E8F}" type="datetime3">
              <a:rPr lang="en-US" smtClean="0"/>
              <a:t>22 June 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895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AA1A603C-95F0-46CC-B707-EF524138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Nickel consumption during the galvanizing process</a:t>
            </a:r>
            <a:endParaRPr lang="he-IL" sz="2800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3ECF7BD8-E86C-4EAB-8177-35C03FB44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471" y="1850379"/>
            <a:ext cx="10850335" cy="44896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Nickel consumption during the galvanizing process doesn’t depend on an alloying method.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Reasons for nickel concentration decrease at zinc bath: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Adding new zinc to the bath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Consumption as a part of coating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Loss to dross</a:t>
            </a:r>
          </a:p>
          <a:p>
            <a:pPr lvl="1"/>
            <a:endParaRPr lang="en-US" dirty="0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xmlns="" id="{666E6426-2492-4443-85F0-40A0B4C0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D2EE-E4C6-419E-81F9-F9215B25A4C7}" type="datetime3">
              <a:rPr lang="en-US" smtClean="0"/>
              <a:t>22 June 2019</a:t>
            </a:fld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xmlns="" id="{87DA2EE4-C653-41E9-81C9-08B633214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658979" cy="365125"/>
          </a:xfrm>
        </p:spPr>
        <p:txBody>
          <a:bodyPr/>
          <a:lstStyle/>
          <a:p>
            <a:fld id="{B1C8EDFF-0D79-044B-BDA7-DF95BCA5F82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37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AA1A603C-95F0-46CC-B707-EF524138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Nickel consumption as a part of coating</a:t>
            </a:r>
            <a:endParaRPr lang="he-IL" sz="2800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3ECF7BD8-E86C-4EAB-8177-35C03FB44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Average nickel concentration at coating depends on a type of steel and always higher than nickel concentration at the zinc bath.</a:t>
            </a:r>
          </a:p>
          <a:p>
            <a:r>
              <a:rPr lang="en-US" sz="2400" dirty="0"/>
              <a:t>Higher levels of silicon in steel reflect in higher mass of nickel in the coating. </a:t>
            </a:r>
            <a:endParaRPr lang="he-IL" sz="2400" dirty="0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xmlns="" id="{666E6426-2492-4443-85F0-40A0B4C0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D2EE-E4C6-419E-81F9-F9215B25A4C7}" type="datetime3">
              <a:rPr lang="en-US" smtClean="0"/>
              <a:t>22 June 2019</a:t>
            </a:fld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xmlns="" id="{87DA2EE4-C653-41E9-81C9-08B633214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658979" cy="365125"/>
          </a:xfrm>
        </p:spPr>
        <p:txBody>
          <a:bodyPr/>
          <a:lstStyle/>
          <a:p>
            <a:fld id="{B1C8EDFF-0D79-044B-BDA7-DF95BCA5F82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xmlns="" id="{D95CA481-C5D6-49E0-AF71-BC7B1BF3BFAC}"/>
              </a:ext>
            </a:extLst>
          </p:cNvPr>
          <p:cNvSpPr/>
          <p:nvPr/>
        </p:nvSpPr>
        <p:spPr>
          <a:xfrm>
            <a:off x="1090434" y="2950665"/>
            <a:ext cx="101687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u="sng" dirty="0">
                <a:solidFill>
                  <a:srgbClr val="FF0000"/>
                </a:solidFill>
              </a:rPr>
              <a:t>Distribution of elements through zinc coating phases</a:t>
            </a:r>
            <a:endParaRPr lang="he-IL" sz="2100" u="sng" dirty="0">
              <a:solidFill>
                <a:srgbClr val="FF0000"/>
              </a:solidFill>
            </a:endParaRPr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xmlns="" id="{3199D99C-B810-4596-A1D4-14215EA205E1}"/>
              </a:ext>
            </a:extLst>
          </p:cNvPr>
          <p:cNvSpPr/>
          <p:nvPr/>
        </p:nvSpPr>
        <p:spPr>
          <a:xfrm>
            <a:off x="4126953" y="5956079"/>
            <a:ext cx="1040425" cy="248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Si=0.085%</a:t>
            </a:r>
          </a:p>
        </p:txBody>
      </p:sp>
      <p:sp>
        <p:nvSpPr>
          <p:cNvPr id="25" name="מלבן 24">
            <a:extLst>
              <a:ext uri="{FF2B5EF4-FFF2-40B4-BE49-F238E27FC236}">
                <a16:creationId xmlns:a16="http://schemas.microsoft.com/office/drawing/2014/main" xmlns="" id="{7FA13CC8-2DBD-4ECE-8CBA-F98F55E468C3}"/>
              </a:ext>
            </a:extLst>
          </p:cNvPr>
          <p:cNvSpPr/>
          <p:nvPr/>
        </p:nvSpPr>
        <p:spPr>
          <a:xfrm>
            <a:off x="7073889" y="5997291"/>
            <a:ext cx="824136" cy="204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Si=0.227%</a:t>
            </a:r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xmlns="" id="{23ACF8E0-9484-4986-A714-ED5FE3B11C38}"/>
              </a:ext>
            </a:extLst>
          </p:cNvPr>
          <p:cNvSpPr/>
          <p:nvPr/>
        </p:nvSpPr>
        <p:spPr>
          <a:xfrm>
            <a:off x="822948" y="5973224"/>
            <a:ext cx="1301462" cy="248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Si=0.028%</a:t>
            </a:r>
          </a:p>
        </p:txBody>
      </p:sp>
      <p:grpSp>
        <p:nvGrpSpPr>
          <p:cNvPr id="27" name="קבוצה 26">
            <a:extLst>
              <a:ext uri="{FF2B5EF4-FFF2-40B4-BE49-F238E27FC236}">
                <a16:creationId xmlns:a16="http://schemas.microsoft.com/office/drawing/2014/main" xmlns="" id="{DC5B7E3D-068A-48B5-B498-75B2AB913200}"/>
              </a:ext>
            </a:extLst>
          </p:cNvPr>
          <p:cNvGrpSpPr/>
          <p:nvPr/>
        </p:nvGrpSpPr>
        <p:grpSpPr>
          <a:xfrm>
            <a:off x="143124" y="3577786"/>
            <a:ext cx="2908642" cy="2440562"/>
            <a:chOff x="787694" y="3587924"/>
            <a:chExt cx="3090638" cy="2660386"/>
          </a:xfrm>
        </p:grpSpPr>
        <p:pic>
          <p:nvPicPr>
            <p:cNvPr id="36" name="תמונה 35">
              <a:extLst>
                <a:ext uri="{FF2B5EF4-FFF2-40B4-BE49-F238E27FC236}">
                  <a16:creationId xmlns:a16="http://schemas.microsoft.com/office/drawing/2014/main" xmlns="" id="{99CF630E-C635-43D2-A9B7-4DF700DC6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420" t="31737" r="34100" b="17168"/>
            <a:stretch/>
          </p:blipFill>
          <p:spPr>
            <a:xfrm>
              <a:off x="944631" y="3587924"/>
              <a:ext cx="2933701" cy="2518330"/>
            </a:xfrm>
            <a:prstGeom prst="rect">
              <a:avLst/>
            </a:prstGeom>
          </p:spPr>
        </p:pic>
        <p:sp>
          <p:nvSpPr>
            <p:cNvPr id="37" name="מלבן 36">
              <a:extLst>
                <a:ext uri="{FF2B5EF4-FFF2-40B4-BE49-F238E27FC236}">
                  <a16:creationId xmlns:a16="http://schemas.microsoft.com/office/drawing/2014/main" xmlns="" id="{9826CA77-A7B0-4AB0-8CE1-39DE3C01908F}"/>
                </a:ext>
              </a:extLst>
            </p:cNvPr>
            <p:cNvSpPr/>
            <p:nvPr/>
          </p:nvSpPr>
          <p:spPr>
            <a:xfrm rot="16200000">
              <a:off x="28634" y="4601216"/>
              <a:ext cx="1723104" cy="2049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Element concentration, %</a:t>
              </a:r>
            </a:p>
          </p:txBody>
        </p:sp>
        <p:sp>
          <p:nvSpPr>
            <p:cNvPr id="38" name="מלבן 37">
              <a:extLst>
                <a:ext uri="{FF2B5EF4-FFF2-40B4-BE49-F238E27FC236}">
                  <a16:creationId xmlns:a16="http://schemas.microsoft.com/office/drawing/2014/main" xmlns="" id="{4403D0AD-2B82-40AB-B17F-B347FEA11FFC}"/>
                </a:ext>
              </a:extLst>
            </p:cNvPr>
            <p:cNvSpPr/>
            <p:nvPr/>
          </p:nvSpPr>
          <p:spPr>
            <a:xfrm>
              <a:off x="1242750" y="6043326"/>
              <a:ext cx="1723104" cy="2049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Coating phase, </a:t>
              </a:r>
              <a:r>
                <a:rPr lang="en-US" sz="8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mkm</a:t>
              </a:r>
              <a:endParaRPr lang="en-US" sz="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8" name="קבוצה 27">
            <a:extLst>
              <a:ext uri="{FF2B5EF4-FFF2-40B4-BE49-F238E27FC236}">
                <a16:creationId xmlns:a16="http://schemas.microsoft.com/office/drawing/2014/main" xmlns="" id="{BE539403-9D35-406B-8A91-AF3F22EC2409}"/>
              </a:ext>
            </a:extLst>
          </p:cNvPr>
          <p:cNvGrpSpPr/>
          <p:nvPr/>
        </p:nvGrpSpPr>
        <p:grpSpPr>
          <a:xfrm>
            <a:off x="3337416" y="3547544"/>
            <a:ext cx="2706333" cy="2469609"/>
            <a:chOff x="4874763" y="3379084"/>
            <a:chExt cx="3072258" cy="2887837"/>
          </a:xfrm>
        </p:grpSpPr>
        <p:pic>
          <p:nvPicPr>
            <p:cNvPr id="33" name="תמונה 32">
              <a:extLst>
                <a:ext uri="{FF2B5EF4-FFF2-40B4-BE49-F238E27FC236}">
                  <a16:creationId xmlns:a16="http://schemas.microsoft.com/office/drawing/2014/main" xmlns="" id="{AEA1EE56-6DEF-4A89-93A2-BA59C878A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310" t="31353" r="32937" b="16007"/>
            <a:stretch/>
          </p:blipFill>
          <p:spPr>
            <a:xfrm>
              <a:off x="4991100" y="3379084"/>
              <a:ext cx="2955921" cy="2756433"/>
            </a:xfrm>
            <a:prstGeom prst="rect">
              <a:avLst/>
            </a:prstGeom>
          </p:spPr>
        </p:pic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xmlns="" id="{235F9145-D070-438D-8881-6321F3B80DCF}"/>
                </a:ext>
              </a:extLst>
            </p:cNvPr>
            <p:cNvSpPr/>
            <p:nvPr/>
          </p:nvSpPr>
          <p:spPr>
            <a:xfrm rot="16200000">
              <a:off x="4115703" y="4448197"/>
              <a:ext cx="1723104" cy="2049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Element concentration, %</a:t>
              </a:r>
            </a:p>
          </p:txBody>
        </p:sp>
        <p:sp>
          <p:nvSpPr>
            <p:cNvPr id="35" name="מלבן 34">
              <a:extLst>
                <a:ext uri="{FF2B5EF4-FFF2-40B4-BE49-F238E27FC236}">
                  <a16:creationId xmlns:a16="http://schemas.microsoft.com/office/drawing/2014/main" xmlns="" id="{231E592A-E883-4D92-818B-BFC842F670B1}"/>
                </a:ext>
              </a:extLst>
            </p:cNvPr>
            <p:cNvSpPr/>
            <p:nvPr/>
          </p:nvSpPr>
          <p:spPr>
            <a:xfrm>
              <a:off x="5445180" y="6061937"/>
              <a:ext cx="1723104" cy="2049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Coating phase, </a:t>
              </a:r>
              <a:r>
                <a:rPr lang="en-US" sz="8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mkm</a:t>
              </a:r>
              <a:endParaRPr lang="en-US" sz="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9" name="קבוצה 28">
            <a:extLst>
              <a:ext uri="{FF2B5EF4-FFF2-40B4-BE49-F238E27FC236}">
                <a16:creationId xmlns:a16="http://schemas.microsoft.com/office/drawing/2014/main" xmlns="" id="{666B1DA8-BC6F-4156-B062-7AD1F7DBBB0E}"/>
              </a:ext>
            </a:extLst>
          </p:cNvPr>
          <p:cNvGrpSpPr/>
          <p:nvPr/>
        </p:nvGrpSpPr>
        <p:grpSpPr>
          <a:xfrm>
            <a:off x="6330331" y="3574193"/>
            <a:ext cx="2631794" cy="2469998"/>
            <a:chOff x="8945032" y="3386667"/>
            <a:chExt cx="2836635" cy="2873110"/>
          </a:xfrm>
        </p:grpSpPr>
        <p:pic>
          <p:nvPicPr>
            <p:cNvPr id="30" name="תמונה 29">
              <a:extLst>
                <a:ext uri="{FF2B5EF4-FFF2-40B4-BE49-F238E27FC236}">
                  <a16:creationId xmlns:a16="http://schemas.microsoft.com/office/drawing/2014/main" xmlns="" id="{BF07F42A-4245-4D38-AA6D-54C0F6E69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669" t="22017" r="32564" b="24296"/>
            <a:stretch/>
          </p:blipFill>
          <p:spPr>
            <a:xfrm>
              <a:off x="8945032" y="3386667"/>
              <a:ext cx="2836635" cy="2696633"/>
            </a:xfrm>
            <a:prstGeom prst="rect">
              <a:avLst/>
            </a:prstGeom>
          </p:spPr>
        </p:pic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xmlns="" id="{364EC9CF-543E-4CD3-A610-20960C27392F}"/>
                </a:ext>
              </a:extLst>
            </p:cNvPr>
            <p:cNvSpPr/>
            <p:nvPr/>
          </p:nvSpPr>
          <p:spPr>
            <a:xfrm rot="16200000">
              <a:off x="8195723" y="4414094"/>
              <a:ext cx="1723104" cy="204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Element concentration, %</a:t>
              </a:r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xmlns="" id="{D972B2A9-323E-4085-A770-7C53510420F8}"/>
                </a:ext>
              </a:extLst>
            </p:cNvPr>
            <p:cNvSpPr/>
            <p:nvPr/>
          </p:nvSpPr>
          <p:spPr>
            <a:xfrm>
              <a:off x="9305641" y="6054793"/>
              <a:ext cx="1723104" cy="2049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Coating phase, </a:t>
              </a:r>
              <a:r>
                <a:rPr lang="en-US" sz="8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mkm</a:t>
              </a:r>
              <a:endParaRPr lang="en-US" sz="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1" name="מלבן 40">
            <a:extLst>
              <a:ext uri="{FF2B5EF4-FFF2-40B4-BE49-F238E27FC236}">
                <a16:creationId xmlns:a16="http://schemas.microsoft.com/office/drawing/2014/main" xmlns="" id="{872E518B-F5B6-42A2-A1E7-2161C6DB2A51}"/>
              </a:ext>
            </a:extLst>
          </p:cNvPr>
          <p:cNvSpPr/>
          <p:nvPr/>
        </p:nvSpPr>
        <p:spPr>
          <a:xfrm>
            <a:off x="10101402" y="6058517"/>
            <a:ext cx="898245" cy="16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Si=0.767%</a:t>
            </a:r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xmlns="" id="{990F0A87-8E04-40AB-9A9E-F9D6C33D28EE}"/>
              </a:ext>
            </a:extLst>
          </p:cNvPr>
          <p:cNvGrpSpPr/>
          <p:nvPr/>
        </p:nvGrpSpPr>
        <p:grpSpPr>
          <a:xfrm>
            <a:off x="9289932" y="3577786"/>
            <a:ext cx="2758944" cy="2466405"/>
            <a:chOff x="9289932" y="3577786"/>
            <a:chExt cx="2758944" cy="2466405"/>
          </a:xfrm>
        </p:grpSpPr>
        <p:grpSp>
          <p:nvGrpSpPr>
            <p:cNvPr id="6" name="קבוצה 5">
              <a:extLst>
                <a:ext uri="{FF2B5EF4-FFF2-40B4-BE49-F238E27FC236}">
                  <a16:creationId xmlns:a16="http://schemas.microsoft.com/office/drawing/2014/main" xmlns="" id="{B2E3DDD8-1556-44F0-9D98-C1D0150F0AF2}"/>
                </a:ext>
              </a:extLst>
            </p:cNvPr>
            <p:cNvGrpSpPr/>
            <p:nvPr/>
          </p:nvGrpSpPr>
          <p:grpSpPr>
            <a:xfrm>
              <a:off x="9289932" y="3577786"/>
              <a:ext cx="2758944" cy="2378293"/>
              <a:chOff x="9289932" y="3577786"/>
              <a:chExt cx="2758944" cy="2378293"/>
            </a:xfrm>
          </p:grpSpPr>
          <p:pic>
            <p:nvPicPr>
              <p:cNvPr id="39" name="תמונה 38">
                <a:extLst>
                  <a:ext uri="{FF2B5EF4-FFF2-40B4-BE49-F238E27FC236}">
                    <a16:creationId xmlns:a16="http://schemas.microsoft.com/office/drawing/2014/main" xmlns="" id="{E7809122-E809-4A5E-9637-EF6534EDF7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1969" t="22075" r="30255" b="17810"/>
              <a:stretch/>
            </p:blipFill>
            <p:spPr>
              <a:xfrm>
                <a:off x="9402354" y="3577786"/>
                <a:ext cx="2646522" cy="2378293"/>
              </a:xfrm>
              <a:prstGeom prst="rect">
                <a:avLst/>
              </a:prstGeom>
            </p:spPr>
          </p:pic>
          <p:sp>
            <p:nvSpPr>
              <p:cNvPr id="40" name="מציין מיקום תוכן 6">
                <a:extLst>
                  <a:ext uri="{FF2B5EF4-FFF2-40B4-BE49-F238E27FC236}">
                    <a16:creationId xmlns:a16="http://schemas.microsoft.com/office/drawing/2014/main" xmlns="" id="{F8D5416B-A78E-4CC8-80FE-9BA004AF55B8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8663580" y="4439431"/>
                <a:ext cx="1429070" cy="176365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E20300"/>
                  </a:buClr>
                  <a:buFont typeface="Courier New" charset="0"/>
                  <a:buChar char="o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E20300"/>
                  </a:buClr>
                  <a:buFont typeface="Courier New" charset="0"/>
                  <a:buChar char="o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E20300"/>
                  </a:buClr>
                  <a:buFont typeface="Courier New" charset="0"/>
                  <a:buChar char="o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E20300"/>
                  </a:buClr>
                  <a:buFont typeface="Courier New" charset="0"/>
                  <a:buChar char="o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E20300"/>
                  </a:buClr>
                  <a:buFont typeface="Courier New" charset="0"/>
                  <a:buChar char="o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Courier New" charset="0"/>
                  <a:buNone/>
                </a:pPr>
                <a:r>
                  <a:rPr lang="en-US" sz="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Element concentration, %</a:t>
                </a:r>
              </a:p>
            </p:txBody>
          </p:sp>
        </p:grpSp>
        <p:sp>
          <p:nvSpPr>
            <p:cNvPr id="42" name="מלבן 41">
              <a:extLst>
                <a:ext uri="{FF2B5EF4-FFF2-40B4-BE49-F238E27FC236}">
                  <a16:creationId xmlns:a16="http://schemas.microsoft.com/office/drawing/2014/main" xmlns="" id="{98955543-8AA1-406B-AD50-FDCE84D7A0D3}"/>
                </a:ext>
              </a:extLst>
            </p:cNvPr>
            <p:cNvSpPr/>
            <p:nvPr/>
          </p:nvSpPr>
          <p:spPr>
            <a:xfrm>
              <a:off x="9906513" y="5917160"/>
              <a:ext cx="1119224" cy="127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Coating phase, </a:t>
              </a:r>
              <a:r>
                <a:rPr lang="en-US" sz="8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mkm</a:t>
              </a:r>
              <a:endParaRPr lang="en-US" sz="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228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7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8C94C13-12C5-4495-9A2E-063A4D37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Loss of nickel to dross during period of galvanizing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8FC41605-0F64-491E-A53B-E1559773A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400" dirty="0"/>
              <a:t>Loss of nickel to dross depends on:</a:t>
            </a:r>
          </a:p>
          <a:p>
            <a:pPr lvl="1" indent="-457200">
              <a:lnSpc>
                <a:spcPct val="120000"/>
              </a:lnSpc>
              <a:spcBef>
                <a:spcPts val="6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3400" dirty="0"/>
              <a:t>Average temperature of zinc at the bath</a:t>
            </a:r>
          </a:p>
          <a:p>
            <a:pPr lvl="1" indent="-457200">
              <a:lnSpc>
                <a:spcPct val="120000"/>
              </a:lnSpc>
              <a:spcBef>
                <a:spcPts val="6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3400" dirty="0"/>
              <a:t>Fe concentration at the zinc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400" dirty="0"/>
              <a:t>Amount of Fe inserted to bath depends on:</a:t>
            </a:r>
          </a:p>
          <a:p>
            <a:pPr lvl="1" indent="-457200">
              <a:lnSpc>
                <a:spcPct val="120000"/>
              </a:lnSpc>
              <a:spcBef>
                <a:spcPts val="6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3400" dirty="0"/>
              <a:t>Pickling process</a:t>
            </a:r>
          </a:p>
          <a:p>
            <a:pPr lvl="1" indent="-457200">
              <a:lnSpc>
                <a:spcPct val="120000"/>
              </a:lnSpc>
              <a:spcBef>
                <a:spcPts val="6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3400" dirty="0"/>
              <a:t>Number of rinsing bathes</a:t>
            </a:r>
          </a:p>
          <a:p>
            <a:pPr lvl="1" indent="-457200">
              <a:lnSpc>
                <a:spcPct val="120000"/>
              </a:lnSpc>
              <a:spcBef>
                <a:spcPts val="6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3400" dirty="0"/>
              <a:t>Amount of Fe++ in flux</a:t>
            </a:r>
          </a:p>
          <a:p>
            <a:pPr lvl="1" indent="-457200">
              <a:lnSpc>
                <a:spcPct val="120000"/>
              </a:lnSpc>
              <a:spcBef>
                <a:spcPts val="6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3400" dirty="0"/>
              <a:t>Temperature at Dryer furnace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xmlns="" id="{7AA56E5F-0D78-4ED4-9C65-329F3A6E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678A-4C4F-4907-A257-9B0C833EAA42}" type="datetime3">
              <a:rPr lang="en-US" smtClean="0"/>
              <a:t>22 June 2019</a:t>
            </a:fld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xmlns="" id="{1A1A4666-9C78-4C91-9DAF-F584223CA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EDFF-0D79-044B-BDA7-DF95BCA5F82C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xmlns="" id="{ABFF00EB-2AA9-417B-8528-AC5926BA9C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39153"/>
              </p:ext>
            </p:extLst>
          </p:nvPr>
        </p:nvGraphicFramePr>
        <p:xfrm>
          <a:off x="6523658" y="1850379"/>
          <a:ext cx="5276456" cy="4489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Диаграмма" r:id="rId3" imgW="8839290" imgH="5057910" progId="Excel.Sheet.8">
                  <p:embed/>
                </p:oleObj>
              </mc:Choice>
              <mc:Fallback>
                <p:oleObj name="Диаграмма" r:id="rId3" imgW="8839290" imgH="5057910" progId="Excel.Sheet.8">
                  <p:embed/>
                  <p:pic>
                    <p:nvPicPr>
                      <p:cNvPr id="3074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658" y="1850379"/>
                        <a:ext cx="5276456" cy="448964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מלבן 7">
            <a:extLst>
              <a:ext uri="{FF2B5EF4-FFF2-40B4-BE49-F238E27FC236}">
                <a16:creationId xmlns:a16="http://schemas.microsoft.com/office/drawing/2014/main" xmlns="" id="{0657713C-1711-4783-BD0A-B633C7C2D910}"/>
              </a:ext>
            </a:extLst>
          </p:cNvPr>
          <p:cNvSpPr/>
          <p:nvPr/>
        </p:nvSpPr>
        <p:spPr>
          <a:xfrm>
            <a:off x="7316270" y="1899462"/>
            <a:ext cx="3691231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Dissolving of Fe in Zn and Zn-Ni</a:t>
            </a:r>
            <a:endParaRPr lang="he-IL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51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xmlns="" id="{5A448678-532E-41E9-B25A-B4736054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nickel in HDG (1)</a:t>
            </a:r>
          </a:p>
        </p:txBody>
      </p:sp>
      <p:sp>
        <p:nvSpPr>
          <p:cNvPr id="7" name="מציין מיקום תוכן 6">
            <a:extLst>
              <a:ext uri="{FF2B5EF4-FFF2-40B4-BE49-F238E27FC236}">
                <a16:creationId xmlns:a16="http://schemas.microsoft.com/office/drawing/2014/main" xmlns="" id="{93269544-9163-4AAA-8524-577A4D33B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Significant growth in producing high silicon steels since 1980’s, had resulted in increasing interest of implementing nickel in hot dip galvanizing.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xmlns="" id="{91401D7D-B65F-495B-A074-32A19039C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0341-3C19-4210-8C39-7F11BEF888AE}" type="datetime3">
              <a:rPr lang="en-US" smtClean="0"/>
              <a:t>22 June 2019</a:t>
            </a:fld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xmlns="" id="{17901D93-E806-4978-B94C-5F54B6645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EDFF-0D79-044B-BDA7-DF95BCA5F82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xmlns="" id="{91F8F1DD-CEC1-41F1-BFBB-F76C96D5E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0"/>
          <a:stretch/>
        </p:blipFill>
        <p:spPr>
          <a:xfrm>
            <a:off x="6565175" y="2020389"/>
            <a:ext cx="5426528" cy="4319633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xmlns="" id="{0C25A799-83CC-4E45-A993-E2C64CE5425A}"/>
              </a:ext>
            </a:extLst>
          </p:cNvPr>
          <p:cNvSpPr/>
          <p:nvPr/>
        </p:nvSpPr>
        <p:spPr>
          <a:xfrm>
            <a:off x="7177415" y="1735435"/>
            <a:ext cx="4246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Production of high silicon steel in the world</a:t>
            </a:r>
            <a:endParaRPr lang="he-IL" u="sng" dirty="0">
              <a:solidFill>
                <a:srgbClr val="FF0000"/>
              </a:solidFill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xmlns="" id="{911F3858-1865-433E-9C49-449C85C39826}"/>
              </a:ext>
            </a:extLst>
          </p:cNvPr>
          <p:cNvSpPr/>
          <p:nvPr/>
        </p:nvSpPr>
        <p:spPr>
          <a:xfrm>
            <a:off x="9980023" y="5987018"/>
            <a:ext cx="818606" cy="369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year</a:t>
            </a: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xmlns="" id="{7FC6DB67-CC97-4647-A493-6DBB2F260935}"/>
              </a:ext>
            </a:extLst>
          </p:cNvPr>
          <p:cNvSpPr/>
          <p:nvPr/>
        </p:nvSpPr>
        <p:spPr>
          <a:xfrm>
            <a:off x="10233945" y="2389721"/>
            <a:ext cx="653145" cy="12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Japan</a:t>
            </a: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xmlns="" id="{8763D4A0-65A3-4997-B2ED-FF26EBBC31B5}"/>
              </a:ext>
            </a:extLst>
          </p:cNvPr>
          <p:cNvSpPr/>
          <p:nvPr/>
        </p:nvSpPr>
        <p:spPr>
          <a:xfrm>
            <a:off x="10982472" y="2711450"/>
            <a:ext cx="68459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France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xmlns="" id="{2E9EB152-0209-46C5-B751-14EAEB2A4C2E}"/>
              </a:ext>
            </a:extLst>
          </p:cNvPr>
          <p:cNvSpPr/>
          <p:nvPr/>
        </p:nvSpPr>
        <p:spPr>
          <a:xfrm>
            <a:off x="10308772" y="3004319"/>
            <a:ext cx="814251" cy="34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Italy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xmlns="" id="{5C1C6977-7FA9-4962-8E48-691640E69F64}"/>
              </a:ext>
            </a:extLst>
          </p:cNvPr>
          <p:cNvSpPr/>
          <p:nvPr/>
        </p:nvSpPr>
        <p:spPr>
          <a:xfrm>
            <a:off x="10936922" y="3062009"/>
            <a:ext cx="973184" cy="34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Belgium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xmlns="" id="{893A8CC8-F1FD-4506-AC44-E463AFF79D37}"/>
              </a:ext>
            </a:extLst>
          </p:cNvPr>
          <p:cNvSpPr/>
          <p:nvPr/>
        </p:nvSpPr>
        <p:spPr>
          <a:xfrm>
            <a:off x="10966089" y="3432573"/>
            <a:ext cx="741194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G.Britain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xmlns="" id="{49713456-D225-4060-816A-0A2E12EF3704}"/>
              </a:ext>
            </a:extLst>
          </p:cNvPr>
          <p:cNvSpPr/>
          <p:nvPr/>
        </p:nvSpPr>
        <p:spPr>
          <a:xfrm>
            <a:off x="10954955" y="3759200"/>
            <a:ext cx="424245" cy="16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USA</a:t>
            </a: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xmlns="" id="{464F4CFA-BFDC-47A5-AF21-1B87D0443CE1}"/>
              </a:ext>
            </a:extLst>
          </p:cNvPr>
          <p:cNvSpPr/>
          <p:nvPr/>
        </p:nvSpPr>
        <p:spPr>
          <a:xfrm>
            <a:off x="10982472" y="4387850"/>
            <a:ext cx="881445" cy="18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Luxemburg</a:t>
            </a: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xmlns="" id="{68965AA9-B43E-41C9-825D-BE3C3722597B}"/>
              </a:ext>
            </a:extLst>
          </p:cNvPr>
          <p:cNvSpPr/>
          <p:nvPr/>
        </p:nvSpPr>
        <p:spPr>
          <a:xfrm>
            <a:off x="10062753" y="5015319"/>
            <a:ext cx="653145" cy="19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F. USSR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xmlns="" id="{52E3F30D-7DFA-47EB-B369-0B0F0A6E1A2A}"/>
              </a:ext>
            </a:extLst>
          </p:cNvPr>
          <p:cNvSpPr/>
          <p:nvPr/>
        </p:nvSpPr>
        <p:spPr>
          <a:xfrm>
            <a:off x="9150350" y="3033713"/>
            <a:ext cx="704666" cy="144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1901207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xmlns="" id="{5A448678-532E-41E9-B25A-B4736054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nickel in HDG (2)</a:t>
            </a:r>
          </a:p>
        </p:txBody>
      </p:sp>
      <p:sp>
        <p:nvSpPr>
          <p:cNvPr id="7" name="מציין מיקום תוכן 6">
            <a:extLst>
              <a:ext uri="{FF2B5EF4-FFF2-40B4-BE49-F238E27FC236}">
                <a16:creationId xmlns:a16="http://schemas.microsoft.com/office/drawing/2014/main" xmlns="" id="{93269544-9163-4AAA-8524-577A4D33B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Increasing implementing nickel in HDG resulted in substantial reduction of zinc consumption per a ton of galvanized steel.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xmlns="" id="{91401D7D-B65F-495B-A074-32A19039C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0341-3C19-4210-8C39-7F11BEF888AE}" type="datetime3">
              <a:rPr lang="en-US" smtClean="0"/>
              <a:t>22 June 2019</a:t>
            </a:fld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xmlns="" id="{17901D93-E806-4978-B94C-5F54B6645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EDFF-0D79-044B-BDA7-DF95BCA5F82C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2" name="קבוצה 21">
            <a:extLst>
              <a:ext uri="{FF2B5EF4-FFF2-40B4-BE49-F238E27FC236}">
                <a16:creationId xmlns:a16="http://schemas.microsoft.com/office/drawing/2014/main" xmlns="" id="{ACD30F23-4043-44CE-8767-6A4F12FE9DA1}"/>
              </a:ext>
            </a:extLst>
          </p:cNvPr>
          <p:cNvGrpSpPr/>
          <p:nvPr/>
        </p:nvGrpSpPr>
        <p:grpSpPr>
          <a:xfrm>
            <a:off x="6600009" y="2609597"/>
            <a:ext cx="5426528" cy="3694578"/>
            <a:chOff x="2579519" y="426714"/>
            <a:chExt cx="7195238" cy="4656537"/>
          </a:xfrm>
        </p:grpSpPr>
        <p:pic>
          <p:nvPicPr>
            <p:cNvPr id="23" name="תמונה 22">
              <a:extLst>
                <a:ext uri="{FF2B5EF4-FFF2-40B4-BE49-F238E27FC236}">
                  <a16:creationId xmlns:a16="http://schemas.microsoft.com/office/drawing/2014/main" xmlns="" id="{9BF2EBF4-A69B-4BE7-9474-895DA4C4C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9519" y="437228"/>
              <a:ext cx="7195238" cy="4646023"/>
            </a:xfrm>
            <a:prstGeom prst="rect">
              <a:avLst/>
            </a:prstGeom>
          </p:spPr>
        </p:pic>
        <p:sp>
          <p:nvSpPr>
            <p:cNvPr id="24" name="מלבן 23">
              <a:extLst>
                <a:ext uri="{FF2B5EF4-FFF2-40B4-BE49-F238E27FC236}">
                  <a16:creationId xmlns:a16="http://schemas.microsoft.com/office/drawing/2014/main" xmlns="" id="{9CF6EA3A-0EC8-47E9-935A-1D4E0684063E}"/>
                </a:ext>
              </a:extLst>
            </p:cNvPr>
            <p:cNvSpPr/>
            <p:nvPr/>
          </p:nvSpPr>
          <p:spPr>
            <a:xfrm rot="16200000">
              <a:off x="783163" y="2223075"/>
              <a:ext cx="4281916" cy="6892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Share of steel galvanized with nickel, %</a:t>
              </a:r>
            </a:p>
            <a:p>
              <a:pPr algn="ctr"/>
              <a:endPara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מלבן 24">
              <a:extLst>
                <a:ext uri="{FF2B5EF4-FFF2-40B4-BE49-F238E27FC236}">
                  <a16:creationId xmlns:a16="http://schemas.microsoft.com/office/drawing/2014/main" xmlns="" id="{30F483F4-EFDA-4D15-B3F1-819C95228A64}"/>
                </a:ext>
              </a:extLst>
            </p:cNvPr>
            <p:cNvSpPr/>
            <p:nvPr/>
          </p:nvSpPr>
          <p:spPr>
            <a:xfrm rot="16200000">
              <a:off x="7402500" y="2262807"/>
              <a:ext cx="4208348" cy="53616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Zinc consumption, kg/t</a:t>
              </a:r>
            </a:p>
          </p:txBody>
        </p:sp>
        <p:sp>
          <p:nvSpPr>
            <p:cNvPr id="26" name="מלבן 25">
              <a:extLst>
                <a:ext uri="{FF2B5EF4-FFF2-40B4-BE49-F238E27FC236}">
                  <a16:creationId xmlns:a16="http://schemas.microsoft.com/office/drawing/2014/main" xmlns="" id="{F1765DCE-0AB2-412D-B950-118657ECEE6B}"/>
                </a:ext>
              </a:extLst>
            </p:cNvPr>
            <p:cNvSpPr/>
            <p:nvPr/>
          </p:nvSpPr>
          <p:spPr>
            <a:xfrm>
              <a:off x="5737632" y="4635062"/>
              <a:ext cx="1032051" cy="4414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Years</a:t>
              </a:r>
            </a:p>
          </p:txBody>
        </p:sp>
      </p:grpSp>
      <p:sp>
        <p:nvSpPr>
          <p:cNvPr id="27" name="מלבן 26">
            <a:extLst>
              <a:ext uri="{FF2B5EF4-FFF2-40B4-BE49-F238E27FC236}">
                <a16:creationId xmlns:a16="http://schemas.microsoft.com/office/drawing/2014/main" xmlns="" id="{3898E26B-8F29-48F5-A7D8-4FA397B9A10B}"/>
              </a:ext>
            </a:extLst>
          </p:cNvPr>
          <p:cNvSpPr/>
          <p:nvPr/>
        </p:nvSpPr>
        <p:spPr>
          <a:xfrm>
            <a:off x="6036243" y="1811670"/>
            <a:ext cx="61557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u="sng" dirty="0">
                <a:solidFill>
                  <a:srgbClr val="FF0000"/>
                </a:solidFill>
              </a:rPr>
              <a:t>Tendency of nickel implementing and zinc consumption in HDG </a:t>
            </a:r>
            <a:endParaRPr lang="he-IL" sz="21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96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xmlns="" id="{0B4627D3-CF5A-4121-BA19-6F5D32BEF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Benefits of applying nickel to zinc alloy</a:t>
            </a:r>
            <a:endParaRPr lang="he-IL" dirty="0"/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xmlns="" id="{B8892206-1932-4A1B-B5FE-387EAA3D3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61950" indent="-3619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Applying nickel to a hot zinc alloy allows to reduce zinc coating thickness, which is especially meaningful in case of reactive</a:t>
            </a:r>
            <a:r>
              <a:rPr lang="ru-RU" sz="1800" dirty="0"/>
              <a:t> </a:t>
            </a:r>
            <a:r>
              <a:rPr lang="en-US" sz="1800" dirty="0"/>
              <a:t>steel grades</a:t>
            </a:r>
            <a:r>
              <a:rPr lang="ru-RU" sz="1800" dirty="0"/>
              <a:t>. </a:t>
            </a:r>
            <a:endParaRPr lang="en-US" sz="1800" dirty="0"/>
          </a:p>
          <a:p>
            <a:pPr marL="361950" indent="-3619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Reducing a thickness of zinc coating will improve zinc consumption efficiency, at the rate of 5% to 20% </a:t>
            </a:r>
            <a:r>
              <a:rPr lang="en-US" sz="1800" dirty="0">
                <a:solidFill>
                  <a:srgbClr val="FF0000"/>
                </a:solidFill>
              </a:rPr>
              <a:t>per month </a:t>
            </a:r>
            <a:r>
              <a:rPr lang="en-US" sz="1800" dirty="0"/>
              <a:t>(depending on steel items parameters and technology level at HDG plant)</a:t>
            </a:r>
          </a:p>
          <a:p>
            <a:pPr marL="361950" indent="-361950">
              <a:spcBef>
                <a:spcPts val="300"/>
              </a:spcBef>
              <a:spcAft>
                <a:spcPts val="300"/>
              </a:spcAft>
            </a:pPr>
            <a:r>
              <a:rPr lang="en-US" sz="1800" i="1" u="sng" dirty="0">
                <a:solidFill>
                  <a:srgbClr val="E20300"/>
                </a:solidFill>
              </a:rPr>
              <a:t>Illustration</a:t>
            </a:r>
            <a:r>
              <a:rPr lang="en-US" sz="1800" i="1" dirty="0">
                <a:solidFill>
                  <a:srgbClr val="E20300"/>
                </a:solidFill>
              </a:rPr>
              <a:t>:</a:t>
            </a:r>
          </a:p>
          <a:p>
            <a:pPr marL="36195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 dirty="0"/>
              <a:t>For HDG plant consuming 150 ton of zinc, an economy of </a:t>
            </a:r>
            <a:r>
              <a:rPr lang="ru-RU" sz="1800" dirty="0"/>
              <a:t>5 % </a:t>
            </a:r>
            <a:r>
              <a:rPr lang="en-US" sz="1800" dirty="0"/>
              <a:t>in zinc consumption means saving of 15,000 USD* </a:t>
            </a:r>
          </a:p>
          <a:p>
            <a:pPr marL="36195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200" i="1" dirty="0"/>
              <a:t>                                                                                    *(1t Zn = 2K$)</a:t>
            </a:r>
            <a:endParaRPr lang="en-US" sz="1200" dirty="0"/>
          </a:p>
          <a:p>
            <a:pPr marL="361950" indent="-3619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ru-RU" dirty="0"/>
          </a:p>
        </p:txBody>
      </p:sp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xmlns="" id="{3CE45C6D-AC64-45E7-8587-073A5374F2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4108"/>
            <a:ext cx="1905000" cy="365125"/>
          </a:xfrm>
        </p:spPr>
        <p:txBody>
          <a:bodyPr/>
          <a:lstStyle/>
          <a:p>
            <a:fld id="{0CDF870E-318A-406D-BE5E-CD6159A26568}" type="datetime3">
              <a:rPr lang="en-US" smtClean="0"/>
              <a:t>22 June 2019</a:t>
            </a:fld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xmlns="" id="{AD7AC707-8953-45E5-8AF2-021654302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EDFF-0D79-044B-BDA7-DF95BCA5F82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xmlns="" id="{63632DF9-A747-4CCF-AD40-3EC597F93D38}"/>
              </a:ext>
            </a:extLst>
          </p:cNvPr>
          <p:cNvSpPr/>
          <p:nvPr/>
        </p:nvSpPr>
        <p:spPr>
          <a:xfrm>
            <a:off x="8702972" y="1735435"/>
            <a:ext cx="1700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Sandeline Curve</a:t>
            </a: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16" name="Picture 4" descr="Sandelinozft2">
            <a:extLst>
              <a:ext uri="{FF2B5EF4-FFF2-40B4-BE49-F238E27FC236}">
                <a16:creationId xmlns:a16="http://schemas.microsoft.com/office/drawing/2014/main" xmlns="" id="{88180823-646E-4956-BB85-207CCE7B5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/>
          <a:stretch/>
        </p:blipFill>
        <p:spPr bwMode="auto">
          <a:xfrm>
            <a:off x="6516026" y="1850379"/>
            <a:ext cx="5006502" cy="448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365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AF27D7D0-2F37-4AEB-9EB6-D3914A13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Nickel applying methods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5E4160FD-8C3E-4008-BB08-A1D411374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1950" indent="-3619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3 methods of applying nickel into hot zinc alloy:</a:t>
            </a:r>
          </a:p>
          <a:p>
            <a:pPr marL="625475" lvl="1" indent="-2635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135000"/>
              <a:buFont typeface="Arial" panose="020B0604020202020204" pitchFamily="34" charset="0"/>
              <a:buChar char="•"/>
            </a:pPr>
            <a:r>
              <a:rPr lang="en-US" sz="2600" dirty="0"/>
              <a:t>Zinc-nickel alloy</a:t>
            </a:r>
          </a:p>
          <a:p>
            <a:pPr marL="625475" lvl="1" indent="-2635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135000"/>
              <a:buFont typeface="Arial" panose="020B0604020202020204" pitchFamily="34" charset="0"/>
              <a:buChar char="•"/>
            </a:pPr>
            <a:r>
              <a:rPr lang="en-US" sz="2600" dirty="0"/>
              <a:t>Nickel powder injection</a:t>
            </a:r>
            <a:r>
              <a:rPr lang="ru-RU" sz="2600" dirty="0"/>
              <a:t> </a:t>
            </a:r>
            <a:r>
              <a:rPr lang="en-US" sz="2600" dirty="0"/>
              <a:t>into the zinc kettle</a:t>
            </a:r>
            <a:endParaRPr lang="ru-RU" sz="2600" dirty="0"/>
          </a:p>
          <a:p>
            <a:pPr marL="625475" lvl="1" indent="-2635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135000"/>
              <a:buFont typeface="Arial" panose="020B0604020202020204" pitchFamily="34" charset="0"/>
              <a:buChar char="•"/>
            </a:pPr>
            <a:r>
              <a:rPr lang="en-US" sz="2600" dirty="0"/>
              <a:t>Nickel tablets</a:t>
            </a: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he-IL" dirty="0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xmlns="" id="{7B962CEC-C208-4FD6-8FE8-8ADEA61C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CDF1-825D-46D5-87FB-4E4F17C7D70A}" type="datetime3">
              <a:rPr lang="en-US" smtClean="0"/>
              <a:t>22 June 2019</a:t>
            </a:fld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xmlns="" id="{BCE59FA0-BD0B-463C-80FC-4EB6FDFEB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EDFF-0D79-044B-BDA7-DF95BCA5F82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503ED32E-84EF-4F8F-8C7D-23320D153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0" y="4304623"/>
            <a:ext cx="249281" cy="29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C44BBD5D-DD87-4CA3-B819-FBDBCE67B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2" y="2894756"/>
            <a:ext cx="249281" cy="29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CDBDA62E-BA78-4E16-8D8A-D10F6AA59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2" y="3599689"/>
            <a:ext cx="249281" cy="29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922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Zinc-Nickel Alloy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Zinc-nickel alloy blocks (ingots) inserted into the bath, together with blocks of zinc.</a:t>
            </a:r>
            <a:endParaRPr lang="ru-RU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EDFF-0D79-044B-BDA7-DF95BCA5F82C}" type="slidenum">
              <a:rPr lang="en-US" smtClean="0"/>
              <a:t>6</a:t>
            </a:fld>
            <a:endParaRPr lang="en-US"/>
          </a:p>
        </p:txBody>
      </p:sp>
      <p:sp>
        <p:nvSpPr>
          <p:cNvPr id="6" name="מציין מיקום של תאריך 5">
            <a:extLst>
              <a:ext uri="{FF2B5EF4-FFF2-40B4-BE49-F238E27FC236}">
                <a16:creationId xmlns:a16="http://schemas.microsoft.com/office/drawing/2014/main" xmlns="" id="{EAC03144-65FB-47EA-846F-B2E82E6AD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BFF4-6E80-4A15-B030-7B5F7108DA46}" type="datetime3">
              <a:rPr lang="en-US" smtClean="0"/>
              <a:t>22 June 2019</a:t>
            </a:fld>
            <a:endParaRPr lang="en-US"/>
          </a:p>
        </p:txBody>
      </p:sp>
      <p:pic>
        <p:nvPicPr>
          <p:cNvPr id="19" name="מציין מיקום של תמונה 18">
            <a:extLst>
              <a:ext uri="{FF2B5EF4-FFF2-40B4-BE49-F238E27FC236}">
                <a16:creationId xmlns:a16="http://schemas.microsoft.com/office/drawing/2014/main" xmlns="" id="{883CDABE-4C9E-4638-9CB8-01D15A422C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575" r="8575"/>
          <a:stretch>
            <a:fillRect/>
          </a:stretch>
        </p:blipFill>
        <p:spPr/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xmlns="" id="{7169088D-0E33-4F7B-B40C-264C7EE8A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981" y="3097427"/>
            <a:ext cx="3760094" cy="3161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Action Button: Return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05428432-E88E-458F-A8A6-6E02720C55FB}"/>
              </a:ext>
            </a:extLst>
          </p:cNvPr>
          <p:cNvSpPr/>
          <p:nvPr/>
        </p:nvSpPr>
        <p:spPr>
          <a:xfrm rot="16200000">
            <a:off x="9926801" y="6498569"/>
            <a:ext cx="277318" cy="265930"/>
          </a:xfrm>
          <a:prstGeom prst="actionButtonReturn">
            <a:avLst/>
          </a:prstGeom>
          <a:solidFill>
            <a:srgbClr val="E2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מציין מיקום של תמונה 10">
            <a:extLst>
              <a:ext uri="{FF2B5EF4-FFF2-40B4-BE49-F238E27FC236}">
                <a16:creationId xmlns:a16="http://schemas.microsoft.com/office/drawing/2014/main" xmlns="" id="{32231EA5-EBC7-4FBB-936A-038928D74E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985" r="16985"/>
          <a:stretch>
            <a:fillRect/>
          </a:stretch>
        </p:blipFill>
        <p:spPr/>
      </p:pic>
      <p:sp>
        <p:nvSpPr>
          <p:cNvPr id="7" name="כותרת 6">
            <a:extLst>
              <a:ext uri="{FF2B5EF4-FFF2-40B4-BE49-F238E27FC236}">
                <a16:creationId xmlns:a16="http://schemas.microsoft.com/office/drawing/2014/main" xmlns="" id="{402A6DCC-AB47-4C29-A2CA-B26E5808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 Injection</a:t>
            </a:r>
            <a:endParaRPr lang="he-IL" dirty="0"/>
          </a:p>
        </p:txBody>
      </p:sp>
      <p:sp>
        <p:nvSpPr>
          <p:cNvPr id="9" name="מציין מיקום טקסט 8">
            <a:extLst>
              <a:ext uri="{FF2B5EF4-FFF2-40B4-BE49-F238E27FC236}">
                <a16:creationId xmlns:a16="http://schemas.microsoft.com/office/drawing/2014/main" xmlns="" id="{B816DC59-F298-4259-A24F-D6F75454A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1324908"/>
            <a:ext cx="4358672" cy="341184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Alloying a bath with nickel powder is employing special equipment and machinery, such as injection tube operated with inert gas, and a crane.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It’s practically impossible to control exact amount of nickel powder at a specific zone of a bath, therefore a possibility of high local concentration of nickel can’t be excluded.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xmlns="" id="{1F0DAC64-AE4A-4284-97E7-CB229FC9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D9D0-D554-4303-9791-DCD7308E8EF2}" type="datetime3">
              <a:rPr lang="en-US" smtClean="0"/>
              <a:t>22 June 2019</a:t>
            </a:fld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xmlns="" id="{F9ED4E02-DB40-4E2F-8933-DACB5EEA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EDFF-0D79-044B-BDA7-DF95BCA5F82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xmlns="" id="{EFF98A16-595F-4117-81D4-4737EC1D3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039" y="4435825"/>
            <a:ext cx="2307022" cy="2307022"/>
          </a:xfrm>
          <a:prstGeom prst="rect">
            <a:avLst/>
          </a:prstGeom>
        </p:spPr>
      </p:pic>
      <p:sp>
        <p:nvSpPr>
          <p:cNvPr id="14" name="Action Button: Return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F423608F-3AC1-4CAC-83BA-548F90234FE5}"/>
              </a:ext>
            </a:extLst>
          </p:cNvPr>
          <p:cNvSpPr/>
          <p:nvPr/>
        </p:nvSpPr>
        <p:spPr>
          <a:xfrm rot="16200000">
            <a:off x="9926801" y="6498569"/>
            <a:ext cx="277318" cy="265930"/>
          </a:xfrm>
          <a:prstGeom prst="actionButtonReturn">
            <a:avLst/>
          </a:prstGeom>
          <a:solidFill>
            <a:srgbClr val="E2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3A8C3EF9-22E8-4C95-A583-4FAB8C829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59" y="6492875"/>
            <a:ext cx="1606923" cy="2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7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Nickel Tablets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Tablets applied by a worker straightly to the bath surface.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The whole operation till the nickel dissolves takes overall below 30 minutes, and afterward galvanizing process could be restarted.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An ability to distribute tablets equally on the bath surface reduces</a:t>
            </a:r>
            <a:r>
              <a:rPr lang="ru-RU" sz="2000" dirty="0"/>
              <a:t> </a:t>
            </a:r>
            <a:r>
              <a:rPr lang="en-US" sz="2000" dirty="0"/>
              <a:t>the risk of high nickel concentration zones and therefore the nickel loss to dross.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8EDFF-0D79-044B-BDA7-DF95BCA5F82C}" type="slidenum">
              <a:rPr lang="en-US" smtClean="0"/>
              <a:t>8</a:t>
            </a:fld>
            <a:endParaRPr lang="en-US"/>
          </a:p>
        </p:txBody>
      </p:sp>
      <p:sp>
        <p:nvSpPr>
          <p:cNvPr id="6" name="מציין מיקום של תאריך 5">
            <a:extLst>
              <a:ext uri="{FF2B5EF4-FFF2-40B4-BE49-F238E27FC236}">
                <a16:creationId xmlns:a16="http://schemas.microsoft.com/office/drawing/2014/main" xmlns="" id="{EAC03144-65FB-47EA-846F-B2E82E6AD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BFF4-6E80-4A15-B030-7B5F7108DA46}" type="datetime3">
              <a:rPr lang="en-US" smtClean="0"/>
              <a:t>22 June 2019</a:t>
            </a:fld>
            <a:endParaRPr lang="en-US"/>
          </a:p>
        </p:txBody>
      </p:sp>
      <p:sp>
        <p:nvSpPr>
          <p:cNvPr id="7" name="Action Button: Return 1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8C0E85FC-EED8-4896-816D-EA81F73C4F24}"/>
              </a:ext>
            </a:extLst>
          </p:cNvPr>
          <p:cNvSpPr/>
          <p:nvPr/>
        </p:nvSpPr>
        <p:spPr>
          <a:xfrm rot="16200000">
            <a:off x="9927748" y="6490926"/>
            <a:ext cx="277318" cy="265930"/>
          </a:xfrm>
          <a:prstGeom prst="actionButtonReturn">
            <a:avLst/>
          </a:prstGeom>
          <a:solidFill>
            <a:srgbClr val="E2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מציין מיקום של תמונה 10">
            <a:extLst>
              <a:ext uri="{FF2B5EF4-FFF2-40B4-BE49-F238E27FC236}">
                <a16:creationId xmlns:a16="http://schemas.microsoft.com/office/drawing/2014/main" xmlns="" id="{F31BD2AB-F3AA-4658-93E0-B7273914C4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6936" r="16936"/>
          <a:stretch>
            <a:fillRect/>
          </a:stretch>
        </p:blipFill>
        <p:spPr/>
      </p:pic>
      <p:pic>
        <p:nvPicPr>
          <p:cNvPr id="12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EEB675A1-8465-4D59-9709-0DD3EA005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617" y="5799437"/>
            <a:ext cx="323552" cy="38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668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65AA7EB4-FE1E-44BA-B494-742655A1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Zinc-Nickel alloying - key parameters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B2FDE95A-885B-45AA-85EB-B85AC539C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An </a:t>
            </a:r>
            <a:r>
              <a:rPr lang="en-US" dirty="0">
                <a:solidFill>
                  <a:srgbClr val="FF0000"/>
                </a:solidFill>
              </a:rPr>
              <a:t>amount of nickel added</a:t>
            </a:r>
            <a:r>
              <a:rPr lang="en-US" dirty="0"/>
              <a:t> to a zinc bath for sustaining the Ni concentration level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Time period of </a:t>
            </a:r>
            <a:r>
              <a:rPr lang="en-US" dirty="0">
                <a:solidFill>
                  <a:srgbClr val="FF0000"/>
                </a:solidFill>
              </a:rPr>
              <a:t>initial charging </a:t>
            </a:r>
            <a:r>
              <a:rPr lang="en-US" dirty="0"/>
              <a:t>a zinc bath with nickel</a:t>
            </a:r>
            <a:endParaRPr lang="ru-RU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Simplicity</a:t>
            </a:r>
            <a:r>
              <a:rPr lang="en-US" dirty="0"/>
              <a:t> of alloying process</a:t>
            </a:r>
            <a:r>
              <a:rPr lang="ru-RU" dirty="0"/>
              <a:t>, </a:t>
            </a:r>
            <a:r>
              <a:rPr lang="en-US" dirty="0"/>
              <a:t>necessity of special equipment or machinery</a:t>
            </a:r>
            <a:endParaRPr lang="ru-RU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Ability to </a:t>
            </a:r>
            <a:r>
              <a:rPr lang="en-US" dirty="0">
                <a:solidFill>
                  <a:srgbClr val="FF0000"/>
                </a:solidFill>
              </a:rPr>
              <a:t>control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 nickel concentration level</a:t>
            </a:r>
            <a:r>
              <a:rPr lang="en-US" dirty="0"/>
              <a:t> at local zones of a bath, where the alloy is applied</a:t>
            </a:r>
            <a:r>
              <a:rPr lang="ru-RU" dirty="0"/>
              <a:t> 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Monthly spending</a:t>
            </a:r>
            <a:r>
              <a:rPr lang="en-US" dirty="0"/>
              <a:t> of the HDG plant on nickel alloy</a:t>
            </a:r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xmlns="" id="{80BA0A57-D3D5-4307-A71C-30DD1CE3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2" y="6356349"/>
            <a:ext cx="658979" cy="365125"/>
          </a:xfrm>
        </p:spPr>
        <p:txBody>
          <a:bodyPr/>
          <a:lstStyle/>
          <a:p>
            <a:fld id="{B1C8EDFF-0D79-044B-BDA7-DF95BCA5F8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xmlns="" id="{5720298E-F0A6-4AA3-89B1-224165083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12F8E-CD43-4BCF-A1B0-3D91ED2ECFFB}" type="datetime3">
              <a:rPr lang="en-US" smtClean="0"/>
              <a:t>22 June 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47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14098</TotalTime>
  <Words>881</Words>
  <Application>Microsoft Office PowerPoint</Application>
  <PresentationFormat>Widescreen</PresentationFormat>
  <Paragraphs>157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Hebrew</vt:lpstr>
      <vt:lpstr>Calibri</vt:lpstr>
      <vt:lpstr>Courier New</vt:lpstr>
      <vt:lpstr>Tahoma</vt:lpstr>
      <vt:lpstr>Office Theme</vt:lpstr>
      <vt:lpstr>Диаграмма</vt:lpstr>
      <vt:lpstr>PowerPoint Presentation</vt:lpstr>
      <vt:lpstr>Implementing nickel in HDG (1)</vt:lpstr>
      <vt:lpstr>Implementing nickel in HDG (2)</vt:lpstr>
      <vt:lpstr>Benefits of applying nickel to zinc alloy</vt:lpstr>
      <vt:lpstr>Nickel applying methods</vt:lpstr>
      <vt:lpstr>Zinc-Nickel Alloy</vt:lpstr>
      <vt:lpstr>Ni Injection</vt:lpstr>
      <vt:lpstr>Nickel Tablets</vt:lpstr>
      <vt:lpstr>Zinc-Nickel alloying - key parameters</vt:lpstr>
      <vt:lpstr>Zinc-nickel alloying methods - comparative analysis</vt:lpstr>
      <vt:lpstr>Nickel loss during bath alloying operation (1)</vt:lpstr>
      <vt:lpstr>Nickel loss during bath alloying operation (2)</vt:lpstr>
      <vt:lpstr>Nickel consumption during the galvanizing process</vt:lpstr>
      <vt:lpstr>Nickel consumption as a part of coating</vt:lpstr>
      <vt:lpstr>Loss of nickel to dross during period of galvanizing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Michael Toyber</cp:lastModifiedBy>
  <cp:revision>184</cp:revision>
  <dcterms:created xsi:type="dcterms:W3CDTF">2019-01-17T20:15:28Z</dcterms:created>
  <dcterms:modified xsi:type="dcterms:W3CDTF">2019-06-22T16:50:57Z</dcterms:modified>
  <cp:contentStatus/>
</cp:coreProperties>
</file>